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_rels/notesSlide3.xml.rels" ContentType="application/vnd.openxmlformats-package.relationships+xml"/>
  <Override PartName="/ppt/notesSlides/notesSlide3.xml" ContentType="application/vnd.openxmlformats-officedocument.presentationml.notesSlide+xml"/>
  <Override PartName="/ppt/_rels/presentation.xml.rels" ContentType="application/vnd.openxmlformats-package.relationships+xml"/>
  <Override PartName="/ppt/media/image23.png" ContentType="image/png"/>
  <Override PartName="/ppt/media/image22.png" ContentType="image/png"/>
  <Override PartName="/ppt/media/image4.png" ContentType="image/png"/>
  <Override PartName="/ppt/media/image27.png" ContentType="image/png"/>
  <Override PartName="/ppt/media/image28.png" ContentType="image/png"/>
  <Override PartName="/ppt/media/image5.png" ContentType="image/png"/>
  <Override PartName="/ppt/media/image30.png" ContentType="image/png"/>
  <Override PartName="/ppt/media/image10.png" ContentType="image/png"/>
  <Override PartName="/ppt/media/image29.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9.png" ContentType="image/png"/>
  <Override PartName="/ppt/media/image3.png" ContentType="image/png"/>
  <Override PartName="/ppt/media/image26.png" ContentType="image/png"/>
  <Override PartName="/ppt/media/image2.png" ContentType="image/png"/>
  <Override PartName="/ppt/media/image25.png" ContentType="image/png"/>
  <Override PartName="/ppt/media/image31.png" ContentType="image/png"/>
  <Override PartName="/ppt/media/image1.png" ContentType="image/png"/>
  <Override PartName="/ppt/media/image24.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20.png" ContentType="image/png"/>
  <Override PartName="/ppt/media/image19.png" ContentType="image/png"/>
  <Override PartName="/ppt/media/image21.png" ContentType="image/png"/>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xml" ContentType="application/vnd.openxmlformats-officedocument.presentationml.slide+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000000"/>
                </a:solidFill>
                <a:latin typeface="Arial"/>
              </a:rPr>
              <a:t>Click to move the slide</a:t>
            </a:r>
            <a:endParaRPr b="0" lang="en-US" sz="1800" spc="-1" strike="noStrike">
              <a:solidFill>
                <a:srgbClr val="000000"/>
              </a:solidFill>
              <a:latin typeface="Arial"/>
            </a:endParaRPr>
          </a:p>
        </p:txBody>
      </p:sp>
      <p:sp>
        <p:nvSpPr>
          <p:cNvPr id="182"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83"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84"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85"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86"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20D6176F-4401-4E3C-A324-84F8750AFF78}"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1371600" y="754200"/>
            <a:ext cx="5028840" cy="3771720"/>
          </a:xfrm>
          <a:prstGeom prst="rect">
            <a:avLst/>
          </a:prstGeom>
        </p:spPr>
      </p:sp>
      <p:sp>
        <p:nvSpPr>
          <p:cNvPr id="208" name="PlaceHolder 2"/>
          <p:cNvSpPr>
            <a:spLocks noGrp="1"/>
          </p:cNvSpPr>
          <p:nvPr>
            <p:ph type="body"/>
          </p:nvPr>
        </p:nvSpPr>
        <p:spPr>
          <a:xfrm>
            <a:off x="777960" y="4778280"/>
            <a:ext cx="6216120" cy="4525560"/>
          </a:xfrm>
          <a:prstGeom prst="rect">
            <a:avLst/>
          </a:prstGeom>
        </p:spPr>
        <p:txBody>
          <a:bodyPr>
            <a:normAutofit/>
          </a:bodyPr>
          <a:p>
            <a:endParaRPr b="0" lang="en-US" sz="2000" spc="-1" strike="noStrike">
              <a:latin typeface="Arial"/>
            </a:endParaRPr>
          </a:p>
        </p:txBody>
      </p:sp>
      <p:sp>
        <p:nvSpPr>
          <p:cNvPr id="209" name="TextShape 3"/>
          <p:cNvSpPr txBox="1"/>
          <p:nvPr/>
        </p:nvSpPr>
        <p:spPr>
          <a:xfrm>
            <a:off x="4402080" y="9553680"/>
            <a:ext cx="3368160" cy="502920"/>
          </a:xfrm>
          <a:prstGeom prst="rect">
            <a:avLst/>
          </a:prstGeom>
          <a:noFill/>
          <a:ln>
            <a:noFill/>
          </a:ln>
        </p:spPr>
        <p:txBody>
          <a:bodyPr anchor="b">
            <a:noAutofit/>
          </a:bodyPr>
          <a:p>
            <a:pPr algn="r">
              <a:lnSpc>
                <a:spcPct val="100000"/>
              </a:lnSpc>
            </a:pPr>
            <a:fld id="{D9B05D73-11DA-4EF8-9971-21839D8D48D1}"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1"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32"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3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3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37"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9"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40"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41"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42"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43"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44"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6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66"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8"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74"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6"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77"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4"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7"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8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1"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3"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5"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0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1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1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1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8"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1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20"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2"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23"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2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2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30"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3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3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33"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3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3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5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5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16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6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6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6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6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6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6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7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7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7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18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9"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2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21"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3"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1800" spc="-1" strike="noStrike">
              <a:solidFill>
                <a:srgbClr val="000000"/>
              </a:solidFill>
              <a:latin typeface="Arial"/>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25"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1800" spc="-1" strike="noStrike">
              <a:solidFill>
                <a:srgbClr val="000000"/>
              </a:solidFill>
              <a:latin typeface="Arial"/>
            </a:endParaRPr>
          </a:p>
        </p:txBody>
      </p:sp>
      <p:sp>
        <p:nvSpPr>
          <p:cNvPr id="29"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slideLayout" Target="../slideLayouts/slideLayout37.xml"/><Relationship Id="rId10" Type="http://schemas.openxmlformats.org/officeDocument/2006/relationships/slideLayout" Target="../slideLayouts/slideLayout38.xml"/><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slideLayout" Target="../slideLayouts/slideLayout44.xml"/><Relationship Id="rId17" Type="http://schemas.openxmlformats.org/officeDocument/2006/relationships/slideLayout" Target="../slideLayouts/slideLayout45.xml"/><Relationship Id="rId18" Type="http://schemas.openxmlformats.org/officeDocument/2006/relationships/slideLayout" Target="../slideLayouts/slideLayout46.xml"/><Relationship Id="rId19" Type="http://schemas.openxmlformats.org/officeDocument/2006/relationships/slideLayout" Target="../slideLayouts/slideLayout47.xml"/><Relationship Id="rId20"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0" descr="Take One.gif"/>
          <p:cNvPicPr/>
          <p:nvPr/>
        </p:nvPicPr>
        <p:blipFill>
          <a:blip r:embed="rId2"/>
          <a:stretch/>
        </p:blipFill>
        <p:spPr>
          <a:xfrm>
            <a:off x="0" y="0"/>
            <a:ext cx="9143280" cy="6857280"/>
          </a:xfrm>
          <a:prstGeom prst="rect">
            <a:avLst/>
          </a:prstGeom>
          <a:ln w="9360">
            <a:noFill/>
          </a:ln>
        </p:spPr>
      </p:pic>
      <p:pic>
        <p:nvPicPr>
          <p:cNvPr id="1" name="Picture 1" descr=""/>
          <p:cNvPicPr/>
          <p:nvPr/>
        </p:nvPicPr>
        <p:blipFill>
          <a:blip r:embed="rId3"/>
          <a:stretch/>
        </p:blipFill>
        <p:spPr>
          <a:xfrm>
            <a:off x="1672200" y="24120"/>
            <a:ext cx="964440" cy="964440"/>
          </a:xfrm>
          <a:prstGeom prst="rect">
            <a:avLst/>
          </a:prstGeom>
          <a:ln w="9360">
            <a:noFill/>
          </a:ln>
        </p:spPr>
      </p:pic>
      <p:pic>
        <p:nvPicPr>
          <p:cNvPr id="2" name="Picture 1" descr=""/>
          <p:cNvPicPr/>
          <p:nvPr/>
        </p:nvPicPr>
        <p:blipFill>
          <a:blip r:embed="rId4"/>
          <a:stretch/>
        </p:blipFill>
        <p:spPr>
          <a:xfrm>
            <a:off x="421200" y="39240"/>
            <a:ext cx="875520" cy="875520"/>
          </a:xfrm>
          <a:prstGeom prst="rect">
            <a:avLst/>
          </a:prstGeom>
          <a:ln w="9360">
            <a:noFill/>
          </a:ln>
        </p:spPr>
      </p:pic>
      <p:pic>
        <p:nvPicPr>
          <p:cNvPr id="3" name="Picture 2" descr=""/>
          <p:cNvPicPr/>
          <p:nvPr/>
        </p:nvPicPr>
        <p:blipFill>
          <a:blip r:embed="rId5"/>
          <a:stretch/>
        </p:blipFill>
        <p:spPr>
          <a:xfrm>
            <a:off x="3673080" y="37440"/>
            <a:ext cx="1634400" cy="986040"/>
          </a:xfrm>
          <a:prstGeom prst="rect">
            <a:avLst/>
          </a:prstGeom>
          <a:ln>
            <a:noFill/>
          </a:ln>
        </p:spPr>
      </p:pic>
      <p:pic>
        <p:nvPicPr>
          <p:cNvPr id="4" name="Picture 6" descr=""/>
          <p:cNvPicPr/>
          <p:nvPr/>
        </p:nvPicPr>
        <p:blipFill>
          <a:blip r:embed="rId6"/>
          <a:stretch/>
        </p:blipFill>
        <p:spPr>
          <a:xfrm>
            <a:off x="2876040" y="675360"/>
            <a:ext cx="3137040" cy="825120"/>
          </a:xfrm>
          <a:prstGeom prst="rect">
            <a:avLst/>
          </a:prstGeom>
          <a:ln>
            <a:noFill/>
          </a:ln>
        </p:spPr>
      </p:pic>
      <p:pic>
        <p:nvPicPr>
          <p:cNvPr id="5" name="Picture 4" descr=""/>
          <p:cNvPicPr/>
          <p:nvPr/>
        </p:nvPicPr>
        <p:blipFill>
          <a:blip r:embed="rId7"/>
          <a:stretch/>
        </p:blipFill>
        <p:spPr>
          <a:xfrm>
            <a:off x="5820480" y="-236880"/>
            <a:ext cx="1607760" cy="1607760"/>
          </a:xfrm>
          <a:prstGeom prst="rect">
            <a:avLst/>
          </a:prstGeom>
          <a:ln>
            <a:noFill/>
          </a:ln>
        </p:spPr>
      </p:pic>
      <p:pic>
        <p:nvPicPr>
          <p:cNvPr id="6" name="Picture 5" descr=""/>
          <p:cNvPicPr/>
          <p:nvPr/>
        </p:nvPicPr>
        <p:blipFill>
          <a:blip r:embed="rId8"/>
          <a:stretch/>
        </p:blipFill>
        <p:spPr>
          <a:xfrm>
            <a:off x="7583400" y="27000"/>
            <a:ext cx="873720" cy="1028160"/>
          </a:xfrm>
          <a:prstGeom prst="rect">
            <a:avLst/>
          </a:prstGeom>
          <a:ln>
            <a:noFill/>
          </a:ln>
        </p:spPr>
      </p:pic>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0" descr="Take One.gif"/>
          <p:cNvPicPr/>
          <p:nvPr/>
        </p:nvPicPr>
        <p:blipFill>
          <a:blip r:embed="rId2"/>
          <a:stretch/>
        </p:blipFill>
        <p:spPr>
          <a:xfrm>
            <a:off x="0" y="0"/>
            <a:ext cx="9143280" cy="6857280"/>
          </a:xfrm>
          <a:prstGeom prst="rect">
            <a:avLst/>
          </a:prstGeom>
          <a:ln w="9360">
            <a:noFill/>
          </a:ln>
        </p:spPr>
      </p:pic>
      <p:pic>
        <p:nvPicPr>
          <p:cNvPr id="46" name="Picture 1" descr=""/>
          <p:cNvPicPr/>
          <p:nvPr/>
        </p:nvPicPr>
        <p:blipFill>
          <a:blip r:embed="rId3"/>
          <a:stretch/>
        </p:blipFill>
        <p:spPr>
          <a:xfrm>
            <a:off x="1672200" y="24120"/>
            <a:ext cx="964440" cy="964440"/>
          </a:xfrm>
          <a:prstGeom prst="rect">
            <a:avLst/>
          </a:prstGeom>
          <a:ln w="9360">
            <a:noFill/>
          </a:ln>
        </p:spPr>
      </p:pic>
      <p:pic>
        <p:nvPicPr>
          <p:cNvPr id="47" name="Picture 1" descr=""/>
          <p:cNvPicPr/>
          <p:nvPr/>
        </p:nvPicPr>
        <p:blipFill>
          <a:blip r:embed="rId4"/>
          <a:stretch/>
        </p:blipFill>
        <p:spPr>
          <a:xfrm>
            <a:off x="421200" y="39240"/>
            <a:ext cx="875520" cy="875520"/>
          </a:xfrm>
          <a:prstGeom prst="rect">
            <a:avLst/>
          </a:prstGeom>
          <a:ln w="9360">
            <a:noFill/>
          </a:ln>
        </p:spPr>
      </p:pic>
      <p:pic>
        <p:nvPicPr>
          <p:cNvPr id="48" name="Picture 2" descr=""/>
          <p:cNvPicPr/>
          <p:nvPr/>
        </p:nvPicPr>
        <p:blipFill>
          <a:blip r:embed="rId5"/>
          <a:stretch/>
        </p:blipFill>
        <p:spPr>
          <a:xfrm>
            <a:off x="3673080" y="37440"/>
            <a:ext cx="1634400" cy="986040"/>
          </a:xfrm>
          <a:prstGeom prst="rect">
            <a:avLst/>
          </a:prstGeom>
          <a:ln>
            <a:noFill/>
          </a:ln>
        </p:spPr>
      </p:pic>
      <p:pic>
        <p:nvPicPr>
          <p:cNvPr id="49" name="Picture 6" descr=""/>
          <p:cNvPicPr/>
          <p:nvPr/>
        </p:nvPicPr>
        <p:blipFill>
          <a:blip r:embed="rId6"/>
          <a:stretch/>
        </p:blipFill>
        <p:spPr>
          <a:xfrm>
            <a:off x="2876040" y="675360"/>
            <a:ext cx="3137040" cy="825120"/>
          </a:xfrm>
          <a:prstGeom prst="rect">
            <a:avLst/>
          </a:prstGeom>
          <a:ln>
            <a:noFill/>
          </a:ln>
        </p:spPr>
      </p:pic>
      <p:pic>
        <p:nvPicPr>
          <p:cNvPr id="50" name="Picture 4" descr=""/>
          <p:cNvPicPr/>
          <p:nvPr/>
        </p:nvPicPr>
        <p:blipFill>
          <a:blip r:embed="rId7"/>
          <a:stretch/>
        </p:blipFill>
        <p:spPr>
          <a:xfrm>
            <a:off x="5820480" y="-236880"/>
            <a:ext cx="1607760" cy="1607760"/>
          </a:xfrm>
          <a:prstGeom prst="rect">
            <a:avLst/>
          </a:prstGeom>
          <a:ln>
            <a:noFill/>
          </a:ln>
        </p:spPr>
      </p:pic>
      <p:pic>
        <p:nvPicPr>
          <p:cNvPr id="51" name="Picture 5" descr=""/>
          <p:cNvPicPr/>
          <p:nvPr/>
        </p:nvPicPr>
        <p:blipFill>
          <a:blip r:embed="rId8"/>
          <a:stretch/>
        </p:blipFill>
        <p:spPr>
          <a:xfrm>
            <a:off x="7583400" y="27000"/>
            <a:ext cx="873720" cy="1028160"/>
          </a:xfrm>
          <a:prstGeom prst="rect">
            <a:avLst/>
          </a:prstGeom>
          <a:ln>
            <a:noFill/>
          </a:ln>
        </p:spPr>
      </p:pic>
      <p:sp>
        <p:nvSpPr>
          <p:cNvPr id="52"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3"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Picture 10" descr="Take One.gif"/>
          <p:cNvPicPr/>
          <p:nvPr/>
        </p:nvPicPr>
        <p:blipFill>
          <a:blip r:embed="rId2"/>
          <a:stretch/>
        </p:blipFill>
        <p:spPr>
          <a:xfrm>
            <a:off x="0" y="0"/>
            <a:ext cx="9143280" cy="6857280"/>
          </a:xfrm>
          <a:prstGeom prst="rect">
            <a:avLst/>
          </a:prstGeom>
          <a:ln w="9360">
            <a:noFill/>
          </a:ln>
        </p:spPr>
      </p:pic>
      <p:pic>
        <p:nvPicPr>
          <p:cNvPr id="91" name="Picture 1" descr=""/>
          <p:cNvPicPr/>
          <p:nvPr/>
        </p:nvPicPr>
        <p:blipFill>
          <a:blip r:embed="rId3"/>
          <a:stretch/>
        </p:blipFill>
        <p:spPr>
          <a:xfrm>
            <a:off x="1672200" y="24120"/>
            <a:ext cx="964440" cy="964440"/>
          </a:xfrm>
          <a:prstGeom prst="rect">
            <a:avLst/>
          </a:prstGeom>
          <a:ln w="9360">
            <a:noFill/>
          </a:ln>
        </p:spPr>
      </p:pic>
      <p:pic>
        <p:nvPicPr>
          <p:cNvPr id="92" name="Picture 1" descr=""/>
          <p:cNvPicPr/>
          <p:nvPr/>
        </p:nvPicPr>
        <p:blipFill>
          <a:blip r:embed="rId4"/>
          <a:stretch/>
        </p:blipFill>
        <p:spPr>
          <a:xfrm>
            <a:off x="421200" y="39240"/>
            <a:ext cx="875520" cy="875520"/>
          </a:xfrm>
          <a:prstGeom prst="rect">
            <a:avLst/>
          </a:prstGeom>
          <a:ln w="9360">
            <a:noFill/>
          </a:ln>
        </p:spPr>
      </p:pic>
      <p:pic>
        <p:nvPicPr>
          <p:cNvPr id="93" name="Picture 2" descr=""/>
          <p:cNvPicPr/>
          <p:nvPr/>
        </p:nvPicPr>
        <p:blipFill>
          <a:blip r:embed="rId5"/>
          <a:stretch/>
        </p:blipFill>
        <p:spPr>
          <a:xfrm>
            <a:off x="3673080" y="37440"/>
            <a:ext cx="1634400" cy="986040"/>
          </a:xfrm>
          <a:prstGeom prst="rect">
            <a:avLst/>
          </a:prstGeom>
          <a:ln>
            <a:noFill/>
          </a:ln>
        </p:spPr>
      </p:pic>
      <p:pic>
        <p:nvPicPr>
          <p:cNvPr id="94" name="Picture 6" descr=""/>
          <p:cNvPicPr/>
          <p:nvPr/>
        </p:nvPicPr>
        <p:blipFill>
          <a:blip r:embed="rId6"/>
          <a:stretch/>
        </p:blipFill>
        <p:spPr>
          <a:xfrm>
            <a:off x="2876040" y="675360"/>
            <a:ext cx="3137040" cy="825120"/>
          </a:xfrm>
          <a:prstGeom prst="rect">
            <a:avLst/>
          </a:prstGeom>
          <a:ln>
            <a:noFill/>
          </a:ln>
        </p:spPr>
      </p:pic>
      <p:pic>
        <p:nvPicPr>
          <p:cNvPr id="95" name="Picture 4" descr=""/>
          <p:cNvPicPr/>
          <p:nvPr/>
        </p:nvPicPr>
        <p:blipFill>
          <a:blip r:embed="rId7"/>
          <a:stretch/>
        </p:blipFill>
        <p:spPr>
          <a:xfrm>
            <a:off x="5820480" y="-236880"/>
            <a:ext cx="1607760" cy="1607760"/>
          </a:xfrm>
          <a:prstGeom prst="rect">
            <a:avLst/>
          </a:prstGeom>
          <a:ln>
            <a:noFill/>
          </a:ln>
        </p:spPr>
      </p:pic>
      <p:pic>
        <p:nvPicPr>
          <p:cNvPr id="96" name="Picture 5" descr=""/>
          <p:cNvPicPr/>
          <p:nvPr/>
        </p:nvPicPr>
        <p:blipFill>
          <a:blip r:embed="rId8"/>
          <a:stretch/>
        </p:blipFill>
        <p:spPr>
          <a:xfrm>
            <a:off x="7583400" y="27000"/>
            <a:ext cx="873720" cy="1028160"/>
          </a:xfrm>
          <a:prstGeom prst="rect">
            <a:avLst/>
          </a:prstGeom>
          <a:ln>
            <a:noFill/>
          </a:ln>
        </p:spPr>
      </p:pic>
      <p:sp>
        <p:nvSpPr>
          <p:cNvPr id="97" name="PlaceHolder 1"/>
          <p:cNvSpPr>
            <a:spLocks noGrp="1"/>
          </p:cNvSpPr>
          <p:nvPr>
            <p:ph type="title"/>
          </p:nvPr>
        </p:nvSpPr>
        <p:spPr>
          <a:xfrm>
            <a:off x="457200" y="1371600"/>
            <a:ext cx="3007440" cy="116136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98" name="PlaceHolder 2"/>
          <p:cNvSpPr>
            <a:spLocks noGrp="1"/>
          </p:cNvSpPr>
          <p:nvPr>
            <p:ph type="body"/>
          </p:nvPr>
        </p:nvSpPr>
        <p:spPr>
          <a:xfrm>
            <a:off x="3575160" y="1371600"/>
            <a:ext cx="2493720" cy="5365080"/>
          </a:xfrm>
          <a:prstGeom prst="rect">
            <a:avLst/>
          </a:prstGeom>
        </p:spPr>
        <p:txBody>
          <a:bodyPr lIns="0" rIns="0" tIns="0" bIns="0">
            <a:normAutofit fontScale="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99" name="PlaceHolder 3"/>
          <p:cNvSpPr>
            <a:spLocks noGrp="1"/>
          </p:cNvSpPr>
          <p:nvPr>
            <p:ph type="body"/>
          </p:nvPr>
        </p:nvSpPr>
        <p:spPr>
          <a:xfrm>
            <a:off x="6194160" y="1371600"/>
            <a:ext cx="2493720" cy="5365080"/>
          </a:xfrm>
          <a:prstGeom prst="rect">
            <a:avLst/>
          </a:prstGeom>
        </p:spPr>
        <p:txBody>
          <a:bodyPr lIns="0" rIns="0" tIns="0" bIns="0">
            <a:normAutofit fontScale="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6" name="Picture 10" descr="Take One.gif"/>
          <p:cNvPicPr/>
          <p:nvPr/>
        </p:nvPicPr>
        <p:blipFill>
          <a:blip r:embed="rId2"/>
          <a:stretch/>
        </p:blipFill>
        <p:spPr>
          <a:xfrm>
            <a:off x="0" y="0"/>
            <a:ext cx="9143280" cy="6857280"/>
          </a:xfrm>
          <a:prstGeom prst="rect">
            <a:avLst/>
          </a:prstGeom>
          <a:ln w="9360">
            <a:noFill/>
          </a:ln>
        </p:spPr>
      </p:pic>
      <p:pic>
        <p:nvPicPr>
          <p:cNvPr id="137" name="Picture 1" descr=""/>
          <p:cNvPicPr/>
          <p:nvPr/>
        </p:nvPicPr>
        <p:blipFill>
          <a:blip r:embed="rId3"/>
          <a:stretch/>
        </p:blipFill>
        <p:spPr>
          <a:xfrm>
            <a:off x="1672200" y="24120"/>
            <a:ext cx="964440" cy="964440"/>
          </a:xfrm>
          <a:prstGeom prst="rect">
            <a:avLst/>
          </a:prstGeom>
          <a:ln w="9360">
            <a:noFill/>
          </a:ln>
        </p:spPr>
      </p:pic>
      <p:pic>
        <p:nvPicPr>
          <p:cNvPr id="138" name="Picture 1" descr=""/>
          <p:cNvPicPr/>
          <p:nvPr/>
        </p:nvPicPr>
        <p:blipFill>
          <a:blip r:embed="rId4"/>
          <a:stretch/>
        </p:blipFill>
        <p:spPr>
          <a:xfrm>
            <a:off x="421200" y="39240"/>
            <a:ext cx="875520" cy="875520"/>
          </a:xfrm>
          <a:prstGeom prst="rect">
            <a:avLst/>
          </a:prstGeom>
          <a:ln w="9360">
            <a:noFill/>
          </a:ln>
        </p:spPr>
      </p:pic>
      <p:pic>
        <p:nvPicPr>
          <p:cNvPr id="139" name="Picture 2" descr=""/>
          <p:cNvPicPr/>
          <p:nvPr/>
        </p:nvPicPr>
        <p:blipFill>
          <a:blip r:embed="rId5"/>
          <a:stretch/>
        </p:blipFill>
        <p:spPr>
          <a:xfrm>
            <a:off x="3673080" y="37440"/>
            <a:ext cx="1634400" cy="986040"/>
          </a:xfrm>
          <a:prstGeom prst="rect">
            <a:avLst/>
          </a:prstGeom>
          <a:ln>
            <a:noFill/>
          </a:ln>
        </p:spPr>
      </p:pic>
      <p:pic>
        <p:nvPicPr>
          <p:cNvPr id="140" name="Picture 6" descr=""/>
          <p:cNvPicPr/>
          <p:nvPr/>
        </p:nvPicPr>
        <p:blipFill>
          <a:blip r:embed="rId6"/>
          <a:stretch/>
        </p:blipFill>
        <p:spPr>
          <a:xfrm>
            <a:off x="2876040" y="675360"/>
            <a:ext cx="3137040" cy="825120"/>
          </a:xfrm>
          <a:prstGeom prst="rect">
            <a:avLst/>
          </a:prstGeom>
          <a:ln>
            <a:noFill/>
          </a:ln>
        </p:spPr>
      </p:pic>
      <p:pic>
        <p:nvPicPr>
          <p:cNvPr id="141" name="Picture 4" descr=""/>
          <p:cNvPicPr/>
          <p:nvPr/>
        </p:nvPicPr>
        <p:blipFill>
          <a:blip r:embed="rId7"/>
          <a:stretch/>
        </p:blipFill>
        <p:spPr>
          <a:xfrm>
            <a:off x="5820480" y="-236880"/>
            <a:ext cx="1607760" cy="1607760"/>
          </a:xfrm>
          <a:prstGeom prst="rect">
            <a:avLst/>
          </a:prstGeom>
          <a:ln>
            <a:noFill/>
          </a:ln>
        </p:spPr>
      </p:pic>
      <p:pic>
        <p:nvPicPr>
          <p:cNvPr id="142" name="Picture 5" descr=""/>
          <p:cNvPicPr/>
          <p:nvPr/>
        </p:nvPicPr>
        <p:blipFill>
          <a:blip r:embed="rId8"/>
          <a:stretch/>
        </p:blipFill>
        <p:spPr>
          <a:xfrm>
            <a:off x="7583400" y="27000"/>
            <a:ext cx="873720" cy="1028160"/>
          </a:xfrm>
          <a:prstGeom prst="rect">
            <a:avLst/>
          </a:prstGeom>
          <a:ln>
            <a:noFill/>
          </a:ln>
        </p:spPr>
      </p:pic>
      <p:sp>
        <p:nvSpPr>
          <p:cNvPr id="143"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4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8.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685800" y="2130480"/>
            <a:ext cx="7771680" cy="1469160"/>
          </a:xfrm>
          <a:prstGeom prst="rect">
            <a:avLst/>
          </a:prstGeom>
          <a:noFill/>
          <a:ln>
            <a:noFill/>
          </a:ln>
        </p:spPr>
        <p:style>
          <a:lnRef idx="0"/>
          <a:fillRef idx="0"/>
          <a:effectRef idx="0"/>
          <a:fontRef idx="minor"/>
        </p:style>
      </p:sp>
      <p:sp>
        <p:nvSpPr>
          <p:cNvPr id="188" name="CustomShape 2"/>
          <p:cNvSpPr/>
          <p:nvPr/>
        </p:nvSpPr>
        <p:spPr>
          <a:xfrm>
            <a:off x="1371600" y="3886200"/>
            <a:ext cx="6400080" cy="1751760"/>
          </a:xfrm>
          <a:prstGeom prst="rect">
            <a:avLst/>
          </a:prstGeom>
          <a:noFill/>
          <a:ln>
            <a:noFill/>
          </a:ln>
        </p:spPr>
        <p:style>
          <a:lnRef idx="0"/>
          <a:fillRef idx="0"/>
          <a:effectRef idx="0"/>
          <a:fontRef idx="minor"/>
        </p:style>
      </p:sp>
      <p:sp>
        <p:nvSpPr>
          <p:cNvPr id="189" name="CustomShape 3"/>
          <p:cNvSpPr/>
          <p:nvPr/>
        </p:nvSpPr>
        <p:spPr>
          <a:xfrm>
            <a:off x="428760" y="2071800"/>
            <a:ext cx="8072280" cy="4388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2800" spc="-1" strike="noStrike" cap="all">
                <a:solidFill>
                  <a:srgbClr val="0070c0"/>
                </a:solidFill>
                <a:latin typeface="Arial"/>
                <a:ea typeface="DejaVu Sans"/>
              </a:rPr>
              <a:t>technologies behind the web portals of serbian it companies: </a:t>
            </a:r>
            <a:endParaRPr b="0" lang="en-US" sz="2800" spc="-1" strike="noStrike">
              <a:latin typeface="Arial"/>
            </a:endParaRPr>
          </a:p>
          <a:p>
            <a:pPr algn="ctr">
              <a:lnSpc>
                <a:spcPct val="100000"/>
              </a:lnSpc>
            </a:pPr>
            <a:r>
              <a:rPr b="1" lang="en-US" sz="2800" spc="-1" strike="noStrike" cap="all">
                <a:solidFill>
                  <a:srgbClr val="0070c0"/>
                </a:solidFill>
                <a:latin typeface="Arial"/>
                <a:ea typeface="DejaVu Sans"/>
              </a:rPr>
              <a:t>hosting and web development trends</a:t>
            </a:r>
            <a:endParaRPr b="0" lang="en-US" sz="2800" spc="-1" strike="noStrike">
              <a:latin typeface="Arial"/>
            </a:endParaRPr>
          </a:p>
          <a:p>
            <a:pPr algn="ctr">
              <a:lnSpc>
                <a:spcPct val="100000"/>
              </a:lnSpc>
            </a:pPr>
            <a:r>
              <a:rPr b="1" lang="en-US" sz="2000" spc="-1" strike="noStrike">
                <a:solidFill>
                  <a:srgbClr val="000000"/>
                </a:solidFill>
                <a:latin typeface="Arial"/>
                <a:ea typeface="DejaVu Sans"/>
              </a:rPr>
              <a:t> </a:t>
            </a:r>
            <a:endParaRPr b="0" lang="en-US" sz="2000" spc="-1" strike="noStrike">
              <a:latin typeface="Arial"/>
            </a:endParaRPr>
          </a:p>
          <a:p>
            <a:pPr algn="ctr">
              <a:lnSpc>
                <a:spcPct val="100000"/>
              </a:lnSpc>
            </a:pPr>
            <a:r>
              <a:rPr b="1" lang="en-US" sz="2000" spc="-1" strike="noStrike">
                <a:solidFill>
                  <a:srgbClr val="000000"/>
                </a:solidFill>
                <a:latin typeface="Arial"/>
                <a:ea typeface="DejaVu Sans"/>
              </a:rPr>
              <a:t>Sa</a:t>
            </a:r>
            <a:r>
              <a:rPr b="1" lang="sr-Latn-RS" sz="2000" spc="-1" strike="noStrike">
                <a:solidFill>
                  <a:srgbClr val="000000"/>
                </a:solidFill>
                <a:latin typeface="Arial"/>
                <a:ea typeface="DejaVu Sans"/>
              </a:rPr>
              <a:t>ša Gatarić</a:t>
            </a:r>
            <a:endParaRPr b="0" lang="en-US" sz="2000" spc="-1" strike="noStrike">
              <a:latin typeface="Arial"/>
            </a:endParaRPr>
          </a:p>
          <a:p>
            <a:pPr algn="ctr">
              <a:lnSpc>
                <a:spcPct val="100000"/>
              </a:lnSpc>
            </a:pPr>
            <a:r>
              <a:rPr b="0" lang="de-DE" sz="2000" spc="-1" strike="noStrike">
                <a:solidFill>
                  <a:srgbClr val="000000"/>
                </a:solidFill>
                <a:latin typeface="Arial"/>
                <a:ea typeface="DejaVu Sans"/>
              </a:rPr>
              <a:t>Lanaco informacione tehnologije DOO, Beograd, Serbia</a:t>
            </a:r>
            <a:endParaRPr b="0" lang="en-US" sz="2000" spc="-1" strike="noStrike">
              <a:latin typeface="Arial"/>
            </a:endParaRPr>
          </a:p>
          <a:p>
            <a:pPr algn="ctr">
              <a:lnSpc>
                <a:spcPct val="100000"/>
              </a:lnSpc>
            </a:pPr>
            <a:r>
              <a:rPr b="0" lang="de-DE" sz="2000" spc="-1" strike="noStrike">
                <a:solidFill>
                  <a:srgbClr val="000000"/>
                </a:solidFill>
                <a:latin typeface="Arial"/>
                <a:ea typeface="DejaVu Sans"/>
              </a:rPr>
              <a:t>sasagataric@gmail.com</a:t>
            </a:r>
            <a:endParaRPr b="0" lang="en-US" sz="2000" spc="-1" strike="noStrike">
              <a:latin typeface="Arial"/>
            </a:endParaRPr>
          </a:p>
          <a:p>
            <a:pPr algn="ctr">
              <a:lnSpc>
                <a:spcPct val="100000"/>
              </a:lnSpc>
            </a:pPr>
            <a:endParaRPr b="0" lang="en-US" sz="2000" spc="-1" strike="noStrike">
              <a:latin typeface="Arial"/>
            </a:endParaRPr>
          </a:p>
          <a:p>
            <a:pPr algn="ctr">
              <a:lnSpc>
                <a:spcPct val="100000"/>
              </a:lnSpc>
            </a:pPr>
            <a:r>
              <a:rPr b="1" lang="en-US" sz="2000" spc="-1" strike="noStrike">
                <a:solidFill>
                  <a:srgbClr val="000000"/>
                </a:solidFill>
                <a:latin typeface="Arial"/>
                <a:ea typeface="DejaVu Sans"/>
              </a:rPr>
              <a:t>Ljubica Kazi*</a:t>
            </a:r>
            <a:endParaRPr b="0" lang="en-US" sz="2000" spc="-1" strike="noStrike">
              <a:latin typeface="Arial"/>
            </a:endParaRPr>
          </a:p>
          <a:p>
            <a:pPr algn="ctr">
              <a:lnSpc>
                <a:spcPct val="100000"/>
              </a:lnSpc>
            </a:pPr>
            <a:r>
              <a:rPr b="0" lang="en-US" sz="2000" spc="-1" strike="noStrike">
                <a:solidFill>
                  <a:srgbClr val="000000"/>
                </a:solidFill>
                <a:latin typeface="Arial"/>
                <a:ea typeface="DejaVu Sans"/>
              </a:rPr>
              <a:t>University of Novi Sad, Technical faculty „Mihajlo Pupin“ Zrenjanin, Serbia</a:t>
            </a:r>
            <a:endParaRPr b="0" lang="en-US" sz="2000" spc="-1" strike="noStrike">
              <a:latin typeface="Arial"/>
            </a:endParaRPr>
          </a:p>
          <a:p>
            <a:pPr algn="ctr">
              <a:lnSpc>
                <a:spcPct val="100000"/>
              </a:lnSpc>
            </a:pPr>
            <a:r>
              <a:rPr b="0" lang="en-US" sz="2000" spc="-1" strike="noStrike">
                <a:solidFill>
                  <a:srgbClr val="000000"/>
                </a:solidFill>
                <a:latin typeface="Arial"/>
                <a:ea typeface="DejaVu Sans"/>
              </a:rPr>
              <a:t>ljubica.kazi@uns.ac.rs</a:t>
            </a:r>
            <a:endParaRPr b="0" lang="en-US" sz="2000" spc="-1" strike="noStrike">
              <a:latin typeface="Arial"/>
            </a:endParaRPr>
          </a:p>
          <a:p>
            <a:pPr>
              <a:lnSpc>
                <a:spcPct val="100000"/>
              </a:lnSpc>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450360" y="1676520"/>
            <a:ext cx="8076600" cy="685080"/>
          </a:xfrm>
          <a:prstGeom prst="rect">
            <a:avLst/>
          </a:prstGeom>
          <a:noFill/>
          <a:ln>
            <a:noFill/>
          </a:ln>
        </p:spPr>
        <p:style>
          <a:lnRef idx="0"/>
          <a:fillRef idx="0"/>
          <a:effectRef idx="0"/>
          <a:fontRef idx="minor"/>
        </p:style>
      </p:sp>
      <p:sp>
        <p:nvSpPr>
          <p:cNvPr id="191" name="CustomShape 2"/>
          <p:cNvSpPr/>
          <p:nvPr/>
        </p:nvSpPr>
        <p:spPr>
          <a:xfrm>
            <a:off x="450360" y="2590920"/>
            <a:ext cx="8083440" cy="3988080"/>
          </a:xfrm>
          <a:prstGeom prst="rect">
            <a:avLst/>
          </a:prstGeom>
          <a:noFill/>
          <a:ln>
            <a:noFill/>
          </a:ln>
        </p:spPr>
        <p:style>
          <a:lnRef idx="0"/>
          <a:fillRef idx="0"/>
          <a:effectRef idx="0"/>
          <a:fontRef idx="minor"/>
        </p:style>
      </p:sp>
      <p:sp>
        <p:nvSpPr>
          <p:cNvPr id="192" name="CustomShape 3"/>
          <p:cNvSpPr/>
          <p:nvPr/>
        </p:nvSpPr>
        <p:spPr>
          <a:xfrm>
            <a:off x="285840" y="1571760"/>
            <a:ext cx="8572320" cy="47142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1600" spc="-1" strike="noStrike">
                <a:solidFill>
                  <a:srgbClr val="000000"/>
                </a:solidFill>
                <a:latin typeface="Arial"/>
                <a:ea typeface="DejaVu Sans"/>
              </a:rPr>
              <a:t>RQ1: Which technologies are mostly used to support web portals by </a:t>
            </a:r>
            <a:r>
              <a:rPr b="1" lang="en-US" sz="1600" spc="-1" strike="noStrike">
                <a:solidFill>
                  <a:srgbClr val="b126b4"/>
                </a:solidFill>
                <a:latin typeface="Arial"/>
                <a:ea typeface="DejaVu Sans"/>
              </a:rPr>
              <a:t>hosting companies </a:t>
            </a:r>
            <a:r>
              <a:rPr b="1" lang="en-US" sz="1600" spc="-1" strike="noStrike">
                <a:solidFill>
                  <a:srgbClr val="000000"/>
                </a:solidFill>
                <a:latin typeface="Arial"/>
                <a:ea typeface="DejaVu Sans"/>
              </a:rPr>
              <a:t>in Serbia?</a:t>
            </a:r>
            <a:endParaRPr b="0" lang="en-US" sz="1600" spc="-1" strike="noStrike">
              <a:latin typeface="Arial"/>
            </a:endParaRPr>
          </a:p>
          <a:p>
            <a:pPr>
              <a:lnSpc>
                <a:spcPct val="100000"/>
              </a:lnSpc>
            </a:pPr>
            <a:r>
              <a:rPr b="0" lang="en-US" sz="1600" spc="-1" strike="noStrike">
                <a:solidFill>
                  <a:srgbClr val="000000"/>
                </a:solidFill>
                <a:latin typeface="Arial"/>
                <a:ea typeface="DejaVu Sans"/>
              </a:rPr>
              <a:t>H1: Hosting companies mostly (more than 50%) utilize </a:t>
            </a:r>
            <a:r>
              <a:rPr b="1" lang="en-US" sz="1600" spc="-1" strike="noStrike">
                <a:solidFill>
                  <a:srgbClr val="009973"/>
                </a:solidFill>
                <a:latin typeface="Arial"/>
                <a:ea typeface="DejaVu Sans"/>
              </a:rPr>
              <a:t>CPanel</a:t>
            </a:r>
            <a:r>
              <a:rPr b="0" lang="en-US" sz="1600" spc="-1" strike="noStrike">
                <a:solidFill>
                  <a:srgbClr val="000000"/>
                </a:solidFill>
                <a:latin typeface="Arial"/>
                <a:ea typeface="DejaVu Sans"/>
              </a:rPr>
              <a:t> as a hosting platform system.</a:t>
            </a:r>
            <a:endParaRPr b="0" lang="en-US" sz="1600" spc="-1" strike="noStrike">
              <a:latin typeface="Arial"/>
            </a:endParaRPr>
          </a:p>
          <a:p>
            <a:pPr>
              <a:lnSpc>
                <a:spcPct val="100000"/>
              </a:lnSpc>
            </a:pPr>
            <a:r>
              <a:rPr b="1" lang="en-US" sz="1600" spc="-1" strike="noStrike">
                <a:solidFill>
                  <a:srgbClr val="0070c0"/>
                </a:solidFill>
                <a:latin typeface="Arial"/>
                <a:ea typeface="DejaVu Sans"/>
              </a:rPr>
              <a:t>Research sample and data extraction method:</a:t>
            </a:r>
            <a:r>
              <a:rPr b="0" lang="en-US" sz="1600" spc="-1" strike="noStrike">
                <a:solidFill>
                  <a:srgbClr val="000000"/>
                </a:solidFill>
                <a:latin typeface="Arial"/>
                <a:ea typeface="DejaVu Sans"/>
              </a:rPr>
              <a:t> Data are obtained from texts about web hosting companies’ services and technologies that they support and these data are extracted from their official web sites. In this analysis, 20 hosting companies’ web sites were analyzed.</a:t>
            </a:r>
            <a:endParaRPr b="0" lang="en-US" sz="1600" spc="-1" strike="noStrike">
              <a:latin typeface="Arial"/>
            </a:endParaRPr>
          </a:p>
          <a:p>
            <a:pPr>
              <a:lnSpc>
                <a:spcPct val="100000"/>
              </a:lnSpc>
            </a:pPr>
            <a:r>
              <a:rPr b="0" lang="en-US" sz="1600" spc="-1" strike="noStrike">
                <a:solidFill>
                  <a:srgbClr val="000000"/>
                </a:solidFill>
                <a:latin typeface="Arial"/>
                <a:ea typeface="DejaVu Sans"/>
              </a:rPr>
              <a:t> </a:t>
            </a:r>
            <a:endParaRPr b="0" lang="en-US" sz="1600" spc="-1" strike="noStrike">
              <a:latin typeface="Arial"/>
            </a:endParaRPr>
          </a:p>
          <a:p>
            <a:pPr>
              <a:lnSpc>
                <a:spcPct val="100000"/>
              </a:lnSpc>
            </a:pPr>
            <a:r>
              <a:rPr b="1" lang="en-US" sz="1600" spc="-1" strike="noStrike">
                <a:solidFill>
                  <a:srgbClr val="000000"/>
                </a:solidFill>
                <a:latin typeface="Arial"/>
                <a:ea typeface="DejaVu Sans"/>
              </a:rPr>
              <a:t>RQ2: Which </a:t>
            </a:r>
            <a:r>
              <a:rPr b="1" lang="en-US" sz="1600" spc="-1" strike="noStrike">
                <a:solidFill>
                  <a:srgbClr val="b126b4"/>
                </a:solidFill>
                <a:latin typeface="Arial"/>
                <a:ea typeface="DejaVu Sans"/>
              </a:rPr>
              <a:t>web programming technologies are mostly used to support web portals</a:t>
            </a:r>
            <a:r>
              <a:rPr b="1" lang="en-US" sz="1600" spc="-1" strike="noStrike">
                <a:solidFill>
                  <a:srgbClr val="000000"/>
                </a:solidFill>
                <a:latin typeface="Arial"/>
                <a:ea typeface="DejaVu Sans"/>
              </a:rPr>
              <a:t> of IT companies in Serbia?</a:t>
            </a:r>
            <a:endParaRPr b="0" lang="en-US" sz="1600" spc="-1" strike="noStrike">
              <a:latin typeface="Arial"/>
            </a:endParaRPr>
          </a:p>
          <a:p>
            <a:pPr>
              <a:lnSpc>
                <a:spcPct val="100000"/>
              </a:lnSpc>
            </a:pPr>
            <a:r>
              <a:rPr b="0" lang="en-US" sz="1600" spc="-1" strike="noStrike">
                <a:solidFill>
                  <a:srgbClr val="000000"/>
                </a:solidFill>
                <a:latin typeface="Arial"/>
                <a:ea typeface="DejaVu Sans"/>
              </a:rPr>
              <a:t>H2: Serbian IT companies mostly (more than 50%) </a:t>
            </a:r>
            <a:r>
              <a:rPr b="1" lang="en-US" sz="1600" spc="-1" strike="noStrike">
                <a:solidFill>
                  <a:srgbClr val="009973"/>
                </a:solidFill>
                <a:latin typeface="Arial"/>
                <a:ea typeface="DejaVu Sans"/>
              </a:rPr>
              <a:t>do not</a:t>
            </a:r>
            <a:r>
              <a:rPr b="0" lang="en-US" sz="1600" spc="-1" strike="noStrike">
                <a:solidFill>
                  <a:srgbClr val="000000"/>
                </a:solidFill>
                <a:latin typeface="Arial"/>
                <a:ea typeface="DejaVu Sans"/>
              </a:rPr>
              <a:t> have their web portals implemented by utilizing </a:t>
            </a:r>
            <a:r>
              <a:rPr b="1" lang="en-US" sz="1600" spc="-1" strike="noStrike">
                <a:solidFill>
                  <a:srgbClr val="009973"/>
                </a:solidFill>
                <a:latin typeface="Arial"/>
                <a:ea typeface="DejaVu Sans"/>
              </a:rPr>
              <a:t>WordPress</a:t>
            </a:r>
            <a:r>
              <a:rPr b="0" lang="en-US" sz="1600" spc="-1" strike="noStrike">
                <a:solidFill>
                  <a:srgbClr val="000000"/>
                </a:solidFill>
                <a:latin typeface="Arial"/>
                <a:ea typeface="DejaVu Sans"/>
              </a:rPr>
              <a:t> solution.</a:t>
            </a:r>
            <a:endParaRPr b="0" lang="en-US" sz="1600" spc="-1" strike="noStrike">
              <a:latin typeface="Arial"/>
            </a:endParaRPr>
          </a:p>
          <a:p>
            <a:pPr>
              <a:lnSpc>
                <a:spcPct val="100000"/>
              </a:lnSpc>
            </a:pPr>
            <a:r>
              <a:rPr b="0" lang="en-US" sz="1600" spc="-1" strike="noStrike">
                <a:solidFill>
                  <a:srgbClr val="000000"/>
                </a:solidFill>
                <a:latin typeface="Arial"/>
                <a:ea typeface="DejaVu Sans"/>
              </a:rPr>
              <a:t>H3: Serbian IT companies mostly (more than 50%) have their web portals implemented by utilizing </a:t>
            </a:r>
            <a:r>
              <a:rPr b="1" lang="en-US" sz="1600" spc="-1" strike="noStrike">
                <a:solidFill>
                  <a:srgbClr val="009973"/>
                </a:solidFill>
                <a:latin typeface="Arial"/>
                <a:ea typeface="DejaVu Sans"/>
              </a:rPr>
              <a:t>PHP-based and ASP.NET-based</a:t>
            </a:r>
            <a:r>
              <a:rPr b="0" lang="en-US" sz="1600" spc="-1" strike="noStrike">
                <a:solidFill>
                  <a:srgbClr val="000000"/>
                </a:solidFill>
                <a:latin typeface="Arial"/>
                <a:ea typeface="DejaVu Sans"/>
              </a:rPr>
              <a:t> technologies.</a:t>
            </a:r>
            <a:endParaRPr b="0" lang="en-US" sz="1600" spc="-1" strike="noStrike">
              <a:latin typeface="Arial"/>
            </a:endParaRPr>
          </a:p>
          <a:p>
            <a:pPr>
              <a:lnSpc>
                <a:spcPct val="100000"/>
              </a:lnSpc>
            </a:pPr>
            <a:r>
              <a:rPr b="1" lang="en-US" sz="1600" spc="-1" strike="noStrike">
                <a:solidFill>
                  <a:srgbClr val="0070c0"/>
                </a:solidFill>
                <a:latin typeface="Arial"/>
                <a:ea typeface="DejaVu Sans"/>
              </a:rPr>
              <a:t>Research sample and data extraction method:</a:t>
            </a:r>
            <a:r>
              <a:rPr b="0" lang="en-US" sz="1600" spc="-1" strike="noStrike">
                <a:solidFill>
                  <a:srgbClr val="000000"/>
                </a:solidFill>
                <a:latin typeface="Arial"/>
                <a:ea typeface="DejaVu Sans"/>
              </a:rPr>
              <a:t> Data is obtained from analysis of source code of official web portals of 30 IT companies that have their representative offices in Serbia or they are established in Serbia. In web browsers, such as Microsoft Edge, there is an option to use DeveloperTools-&gt;Sources, where part of the web portal structure and source code could be displayed and analyzed. For example, if wp-content folder exists, it could be a basis for the conclusion that the analyzed web portal is based on the WordPress utilization.</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228600" y="1523880"/>
            <a:ext cx="8228880" cy="867600"/>
          </a:xfrm>
          <a:prstGeom prst="rect">
            <a:avLst/>
          </a:prstGeom>
          <a:noFill/>
          <a:ln>
            <a:noFill/>
          </a:ln>
        </p:spPr>
        <p:style>
          <a:lnRef idx="0"/>
          <a:fillRef idx="0"/>
          <a:effectRef idx="0"/>
          <a:fontRef idx="minor"/>
        </p:style>
      </p:sp>
      <p:sp>
        <p:nvSpPr>
          <p:cNvPr id="194" name="CustomShape 2"/>
          <p:cNvSpPr/>
          <p:nvPr/>
        </p:nvSpPr>
        <p:spPr>
          <a:xfrm>
            <a:off x="457200" y="2666880"/>
            <a:ext cx="3733200" cy="3991680"/>
          </a:xfrm>
          <a:prstGeom prst="rect">
            <a:avLst/>
          </a:prstGeom>
          <a:noFill/>
          <a:ln>
            <a:noFill/>
          </a:ln>
        </p:spPr>
        <p:style>
          <a:lnRef idx="0"/>
          <a:fillRef idx="0"/>
          <a:effectRef idx="0"/>
          <a:fontRef idx="minor"/>
        </p:style>
      </p:sp>
      <p:sp>
        <p:nvSpPr>
          <p:cNvPr id="195" name="CustomShape 3"/>
          <p:cNvSpPr/>
          <p:nvPr/>
        </p:nvSpPr>
        <p:spPr>
          <a:xfrm>
            <a:off x="4648320" y="2666880"/>
            <a:ext cx="3580560" cy="3991680"/>
          </a:xfrm>
          <a:prstGeom prst="rect">
            <a:avLst/>
          </a:prstGeom>
          <a:noFill/>
          <a:ln>
            <a:noFill/>
          </a:ln>
        </p:spPr>
        <p:style>
          <a:lnRef idx="0"/>
          <a:fillRef idx="0"/>
          <a:effectRef idx="0"/>
          <a:fontRef idx="minor"/>
        </p:style>
      </p:sp>
      <p:pic>
        <p:nvPicPr>
          <p:cNvPr id="196" name="Picture 2" descr=""/>
          <p:cNvPicPr/>
          <p:nvPr/>
        </p:nvPicPr>
        <p:blipFill>
          <a:blip r:embed="rId1"/>
          <a:stretch/>
        </p:blipFill>
        <p:spPr>
          <a:xfrm>
            <a:off x="285840" y="2000160"/>
            <a:ext cx="6071760" cy="4565520"/>
          </a:xfrm>
          <a:prstGeom prst="rect">
            <a:avLst/>
          </a:prstGeom>
          <a:ln w="9360">
            <a:solidFill>
              <a:schemeClr val="accent1"/>
            </a:solidFill>
            <a:miter/>
          </a:ln>
        </p:spPr>
      </p:pic>
      <p:sp>
        <p:nvSpPr>
          <p:cNvPr id="197" name="CustomShape 4"/>
          <p:cNvSpPr/>
          <p:nvPr/>
        </p:nvSpPr>
        <p:spPr>
          <a:xfrm>
            <a:off x="462240" y="1428840"/>
            <a:ext cx="5658480" cy="516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2800" spc="-1" strike="noStrike">
                <a:solidFill>
                  <a:srgbClr val="0070c0"/>
                </a:solidFill>
                <a:latin typeface="Arial"/>
                <a:ea typeface="DejaVu Sans"/>
              </a:rPr>
              <a:t>WEB HOSTING TECHNOLOGIES</a:t>
            </a:r>
            <a:endParaRPr b="0" lang="en-US" sz="2800" spc="-1" strike="noStrike">
              <a:latin typeface="Arial"/>
            </a:endParaRPr>
          </a:p>
        </p:txBody>
      </p:sp>
      <p:sp>
        <p:nvSpPr>
          <p:cNvPr id="198" name="CustomShape 5"/>
          <p:cNvSpPr/>
          <p:nvPr/>
        </p:nvSpPr>
        <p:spPr>
          <a:xfrm>
            <a:off x="6657480" y="3214800"/>
            <a:ext cx="2195640" cy="639000"/>
          </a:xfrm>
          <a:prstGeom prst="rect">
            <a:avLst/>
          </a:prstGeom>
          <a:solidFill>
            <a:srgbClr val="ffff00"/>
          </a:solidFill>
          <a:ln>
            <a:noFill/>
          </a:ln>
        </p:spPr>
        <p:style>
          <a:lnRef idx="0"/>
          <a:fillRef idx="0"/>
          <a:effectRef idx="0"/>
          <a:fontRef idx="minor"/>
        </p:style>
        <p:txBody>
          <a:bodyPr wrap="none" lIns="90000" rIns="90000" tIns="45000" bIns="45000">
            <a:spAutoFit/>
          </a:bodyPr>
          <a:p>
            <a:pPr>
              <a:lnSpc>
                <a:spcPct val="100000"/>
              </a:lnSpc>
            </a:pPr>
            <a:r>
              <a:rPr b="1" lang="en-US" sz="1800" spc="-1" strike="noStrike" u="sng">
                <a:solidFill>
                  <a:srgbClr val="000000"/>
                </a:solidFill>
                <a:uFillTx/>
                <a:latin typeface="Arial"/>
                <a:ea typeface="DejaVu Sans"/>
              </a:rPr>
              <a:t>H1 – proved</a:t>
            </a:r>
            <a:endParaRPr b="0" lang="en-US" sz="1800" spc="-1" strike="noStrike">
              <a:latin typeface="Arial"/>
            </a:endParaRPr>
          </a:p>
          <a:p>
            <a:pPr>
              <a:lnSpc>
                <a:spcPct val="100000"/>
              </a:lnSpc>
            </a:pPr>
            <a:r>
              <a:rPr b="0" lang="en-US" sz="1800" spc="-1" strike="noStrike">
                <a:solidFill>
                  <a:srgbClr val="000000"/>
                </a:solidFill>
                <a:latin typeface="Arial"/>
                <a:ea typeface="DejaVu Sans"/>
              </a:rPr>
              <a:t>Cpanel is dominant.</a:t>
            </a:r>
            <a:endParaRPr b="0" lang="en-US" sz="1800" spc="-1" strike="noStrike">
              <a:latin typeface="Arial"/>
            </a:endParaRPr>
          </a:p>
        </p:txBody>
      </p:sp>
      <p:sp>
        <p:nvSpPr>
          <p:cNvPr id="199" name="CustomShape 6"/>
          <p:cNvSpPr/>
          <p:nvPr/>
        </p:nvSpPr>
        <p:spPr>
          <a:xfrm>
            <a:off x="6643800" y="4572000"/>
            <a:ext cx="2214360" cy="913320"/>
          </a:xfrm>
          <a:prstGeom prst="rect">
            <a:avLst/>
          </a:prstGeom>
          <a:solidFill>
            <a:srgbClr val="ffff00"/>
          </a:solidFill>
          <a:ln>
            <a:noFill/>
          </a:ln>
        </p:spPr>
        <p:style>
          <a:lnRef idx="0"/>
          <a:fillRef idx="0"/>
          <a:effectRef idx="0"/>
          <a:fontRef idx="minor"/>
        </p:style>
        <p:txBody>
          <a:bodyPr lIns="90000" rIns="90000" tIns="45000" bIns="45000">
            <a:spAutoFit/>
          </a:bodyPr>
          <a:p>
            <a:pPr>
              <a:lnSpc>
                <a:spcPct val="100000"/>
              </a:lnSpc>
            </a:pPr>
            <a:r>
              <a:rPr b="1" lang="en-US" sz="1800" spc="-1" strike="noStrike" u="sng">
                <a:solidFill>
                  <a:srgbClr val="000000"/>
                </a:solidFill>
                <a:uFillTx/>
                <a:latin typeface="Arial"/>
                <a:ea typeface="DejaVu Sans"/>
              </a:rPr>
              <a:t>Most</a:t>
            </a:r>
            <a:endParaRPr b="0" lang="en-US" sz="1800" spc="-1" strike="noStrike">
              <a:latin typeface="Arial"/>
            </a:endParaRPr>
          </a:p>
          <a:p>
            <a:pPr>
              <a:lnSpc>
                <a:spcPct val="100000"/>
              </a:lnSpc>
            </a:pPr>
            <a:r>
              <a:rPr b="1" lang="en-US" sz="1800" spc="-1" strike="noStrike" u="sng">
                <a:solidFill>
                  <a:srgbClr val="000000"/>
                </a:solidFill>
                <a:uFillTx/>
                <a:latin typeface="Arial"/>
                <a:ea typeface="DejaVu Sans"/>
              </a:rPr>
              <a:t>supporting tech:</a:t>
            </a:r>
            <a:endParaRPr b="0" lang="en-US" sz="1800" spc="-1" strike="noStrike">
              <a:latin typeface="Arial"/>
            </a:endParaRPr>
          </a:p>
          <a:p>
            <a:pPr>
              <a:lnSpc>
                <a:spcPct val="100000"/>
              </a:lnSpc>
            </a:pPr>
            <a:r>
              <a:rPr b="0" lang="en-US" sz="1800" spc="-1" strike="noStrike">
                <a:solidFill>
                  <a:srgbClr val="000000"/>
                </a:solidFill>
                <a:latin typeface="Arial"/>
                <a:ea typeface="DejaVu Sans"/>
              </a:rPr>
              <a:t>PHP, Pyton, .NET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457200" y="1371600"/>
            <a:ext cx="3007440" cy="1161360"/>
          </a:xfrm>
          <a:prstGeom prst="rect">
            <a:avLst/>
          </a:prstGeom>
          <a:noFill/>
          <a:ln>
            <a:noFill/>
          </a:ln>
        </p:spPr>
        <p:style>
          <a:lnRef idx="0"/>
          <a:fillRef idx="0"/>
          <a:effectRef idx="0"/>
          <a:fontRef idx="minor"/>
        </p:style>
      </p:sp>
      <p:sp>
        <p:nvSpPr>
          <p:cNvPr id="201" name="CustomShape 2"/>
          <p:cNvSpPr/>
          <p:nvPr/>
        </p:nvSpPr>
        <p:spPr>
          <a:xfrm>
            <a:off x="3575160" y="1371600"/>
            <a:ext cx="5110920" cy="5365080"/>
          </a:xfrm>
          <a:prstGeom prst="rect">
            <a:avLst/>
          </a:prstGeom>
          <a:noFill/>
          <a:ln>
            <a:noFill/>
          </a:ln>
        </p:spPr>
        <p:style>
          <a:lnRef idx="0"/>
          <a:fillRef idx="0"/>
          <a:effectRef idx="0"/>
          <a:fontRef idx="minor"/>
        </p:style>
      </p:sp>
      <p:sp>
        <p:nvSpPr>
          <p:cNvPr id="202" name="CustomShape 3"/>
          <p:cNvSpPr/>
          <p:nvPr/>
        </p:nvSpPr>
        <p:spPr>
          <a:xfrm>
            <a:off x="457200" y="2533680"/>
            <a:ext cx="3007440" cy="4203000"/>
          </a:xfrm>
          <a:prstGeom prst="rect">
            <a:avLst/>
          </a:prstGeom>
          <a:noFill/>
          <a:ln>
            <a:noFill/>
          </a:ln>
        </p:spPr>
        <p:style>
          <a:lnRef idx="0"/>
          <a:fillRef idx="0"/>
          <a:effectRef idx="0"/>
          <a:fontRef idx="minor"/>
        </p:style>
      </p:sp>
      <p:pic>
        <p:nvPicPr>
          <p:cNvPr id="203" name="Picture 2" descr=""/>
          <p:cNvPicPr/>
          <p:nvPr/>
        </p:nvPicPr>
        <p:blipFill>
          <a:blip r:embed="rId1"/>
          <a:stretch/>
        </p:blipFill>
        <p:spPr>
          <a:xfrm>
            <a:off x="142920" y="1285920"/>
            <a:ext cx="5500440" cy="2852280"/>
          </a:xfrm>
          <a:prstGeom prst="rect">
            <a:avLst/>
          </a:prstGeom>
          <a:ln w="9360">
            <a:solidFill>
              <a:schemeClr val="accent1"/>
            </a:solidFill>
            <a:miter/>
          </a:ln>
        </p:spPr>
      </p:pic>
      <p:pic>
        <p:nvPicPr>
          <p:cNvPr id="204" name="Picture 3" descr=""/>
          <p:cNvPicPr/>
          <p:nvPr/>
        </p:nvPicPr>
        <p:blipFill>
          <a:blip r:embed="rId2"/>
          <a:stretch/>
        </p:blipFill>
        <p:spPr>
          <a:xfrm>
            <a:off x="4214880" y="4071960"/>
            <a:ext cx="4723920" cy="2673000"/>
          </a:xfrm>
          <a:prstGeom prst="rect">
            <a:avLst/>
          </a:prstGeom>
          <a:ln w="9360">
            <a:solidFill>
              <a:schemeClr val="accent1"/>
            </a:solidFill>
            <a:miter/>
          </a:ln>
        </p:spPr>
      </p:pic>
      <p:sp>
        <p:nvSpPr>
          <p:cNvPr id="205" name="CustomShape 4"/>
          <p:cNvSpPr/>
          <p:nvPr/>
        </p:nvSpPr>
        <p:spPr>
          <a:xfrm>
            <a:off x="5929200" y="1500120"/>
            <a:ext cx="2928600" cy="2284920"/>
          </a:xfrm>
          <a:prstGeom prst="rect">
            <a:avLst/>
          </a:prstGeom>
          <a:solidFill>
            <a:srgbClr val="ffff00"/>
          </a:solidFill>
          <a:ln>
            <a:noFill/>
          </a:ln>
        </p:spPr>
        <p:style>
          <a:lnRef idx="0"/>
          <a:fillRef idx="0"/>
          <a:effectRef idx="0"/>
          <a:fontRef idx="minor"/>
        </p:style>
        <p:txBody>
          <a:bodyPr lIns="90000" rIns="90000" tIns="45000" bIns="45000">
            <a:spAutoFit/>
          </a:bodyPr>
          <a:p>
            <a:pPr>
              <a:lnSpc>
                <a:spcPct val="100000"/>
              </a:lnSpc>
            </a:pPr>
            <a:r>
              <a:rPr b="1" lang="en-US" sz="2400" spc="-1" strike="noStrike" u="sng">
                <a:solidFill>
                  <a:srgbClr val="000000"/>
                </a:solidFill>
                <a:uFillTx/>
                <a:latin typeface="Arial"/>
                <a:ea typeface="DejaVu Sans"/>
              </a:rPr>
              <a:t>H2 – proved</a:t>
            </a:r>
            <a:endParaRPr b="0" lang="en-US" sz="2400" spc="-1" strike="noStrike">
              <a:latin typeface="Arial"/>
            </a:endParaRPr>
          </a:p>
          <a:p>
            <a:pPr>
              <a:lnSpc>
                <a:spcPct val="100000"/>
              </a:lnSpc>
            </a:pPr>
            <a:r>
              <a:rPr b="0" lang="en-US" sz="2400" spc="-1" strike="noStrike">
                <a:solidFill>
                  <a:srgbClr val="000000"/>
                </a:solidFill>
                <a:latin typeface="Arial"/>
                <a:ea typeface="DejaVu Sans"/>
              </a:rPr>
              <a:t>not WordPress </a:t>
            </a:r>
            <a:endParaRPr b="0" lang="en-US" sz="2400" spc="-1" strike="noStrike">
              <a:latin typeface="Arial"/>
            </a:endParaRPr>
          </a:p>
          <a:p>
            <a:pPr>
              <a:lnSpc>
                <a:spcPct val="100000"/>
              </a:lnSpc>
            </a:pPr>
            <a:endParaRPr b="0" lang="en-US" sz="2400" spc="-1" strike="noStrike">
              <a:latin typeface="Arial"/>
            </a:endParaRPr>
          </a:p>
          <a:p>
            <a:pPr>
              <a:lnSpc>
                <a:spcPct val="100000"/>
              </a:lnSpc>
            </a:pPr>
            <a:r>
              <a:rPr b="1" lang="en-US" sz="2400" spc="-1" strike="noStrike" u="sng">
                <a:solidFill>
                  <a:srgbClr val="000000"/>
                </a:solidFill>
                <a:uFillTx/>
                <a:latin typeface="Arial"/>
                <a:ea typeface="DejaVu Sans"/>
              </a:rPr>
              <a:t>H3 – partially proved</a:t>
            </a:r>
            <a:endParaRPr b="0" lang="en-US" sz="2400" spc="-1" strike="noStrike">
              <a:latin typeface="Arial"/>
            </a:endParaRPr>
          </a:p>
          <a:p>
            <a:pPr>
              <a:lnSpc>
                <a:spcPct val="100000"/>
              </a:lnSpc>
            </a:pPr>
            <a:r>
              <a:rPr b="0" lang="en-US" sz="2400" spc="-1" strike="noStrike">
                <a:solidFill>
                  <a:srgbClr val="000000"/>
                </a:solidFill>
                <a:latin typeface="Arial"/>
                <a:ea typeface="DejaVu Sans"/>
              </a:rPr>
              <a:t>PHP, Java Script</a:t>
            </a:r>
            <a:endParaRPr b="0" lang="en-US" sz="2400" spc="-1" strike="noStrike">
              <a:latin typeface="Arial"/>
            </a:endParaRPr>
          </a:p>
        </p:txBody>
      </p:sp>
      <p:sp>
        <p:nvSpPr>
          <p:cNvPr id="206" name="CustomShape 5"/>
          <p:cNvSpPr/>
          <p:nvPr/>
        </p:nvSpPr>
        <p:spPr>
          <a:xfrm>
            <a:off x="571320" y="4857840"/>
            <a:ext cx="3214440" cy="1187640"/>
          </a:xfrm>
          <a:prstGeom prst="rect">
            <a:avLst/>
          </a:prstGeom>
          <a:solidFill>
            <a:srgbClr val="ffff00"/>
          </a:solidFill>
          <a:ln>
            <a:noFill/>
          </a:ln>
        </p:spPr>
        <p:style>
          <a:lnRef idx="0"/>
          <a:fillRef idx="0"/>
          <a:effectRef idx="0"/>
          <a:fontRef idx="minor"/>
        </p:style>
        <p:txBody>
          <a:bodyPr lIns="90000" rIns="90000" tIns="45000" bIns="45000">
            <a:spAutoFit/>
          </a:bodyPr>
          <a:p>
            <a:pPr>
              <a:lnSpc>
                <a:spcPct val="100000"/>
              </a:lnSpc>
            </a:pPr>
            <a:r>
              <a:rPr b="1" lang="en-US" sz="2400" spc="-1" strike="noStrike" u="sng">
                <a:solidFill>
                  <a:srgbClr val="000000"/>
                </a:solidFill>
                <a:uFillTx/>
                <a:latin typeface="Arial"/>
                <a:ea typeface="DejaVu Sans"/>
              </a:rPr>
              <a:t>Hosting of web sites</a:t>
            </a:r>
            <a:endParaRPr b="0" lang="en-US" sz="2400" spc="-1" strike="noStrike">
              <a:latin typeface="Arial"/>
            </a:endParaRPr>
          </a:p>
          <a:p>
            <a:pPr>
              <a:lnSpc>
                <a:spcPct val="100000"/>
              </a:lnSpc>
            </a:pPr>
            <a:r>
              <a:rPr b="1" lang="en-US" sz="2400" spc="-1" strike="noStrike" u="sng">
                <a:solidFill>
                  <a:srgbClr val="000000"/>
                </a:solidFill>
                <a:uFillTx/>
                <a:latin typeface="Arial"/>
                <a:ea typeface="DejaVu Sans"/>
              </a:rPr>
              <a:t>of IT companies</a:t>
            </a:r>
            <a:endParaRPr b="0" lang="en-US" sz="2400" spc="-1" strike="noStrike">
              <a:latin typeface="Arial"/>
            </a:endParaRPr>
          </a:p>
          <a:p>
            <a:pPr>
              <a:lnSpc>
                <a:spcPct val="100000"/>
              </a:lnSpc>
            </a:pPr>
            <a:r>
              <a:rPr b="0" lang="en-US" sz="2400" spc="-1" strike="noStrike">
                <a:solidFill>
                  <a:srgbClr val="000000"/>
                </a:solidFill>
                <a:latin typeface="Arial"/>
                <a:ea typeface="DejaVu Sans"/>
              </a:rPr>
              <a:t>USA, Germany</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EMC2018Template</Template>
  <TotalTime>172</TotalTime>
  <Application>LibreOffice/6.4.7.2$Linux_X86_64 LibreOffice_project/40$Build-2</Application>
  <Words>141</Words>
  <Paragraphs>33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2019-06-14T07:35:29Z</dcterms:created>
  <dc:creator>Administrator</dc:creator>
  <dc:description/>
  <dc:language>en-US</dc:language>
  <cp:lastModifiedBy>User</cp:lastModifiedBy>
  <cp:lastPrinted>2006-10-31T13:20:16Z</cp:lastPrinted>
  <dcterms:modified xsi:type="dcterms:W3CDTF">2025-06-09T15:28:56Z</dcterms:modified>
  <cp:revision>29</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